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0" r:id="rId2"/>
    <p:sldId id="275" r:id="rId3"/>
    <p:sldId id="276" r:id="rId4"/>
    <p:sldId id="277" r:id="rId5"/>
    <p:sldId id="278" r:id="rId6"/>
    <p:sldId id="273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00CC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BB721F3-9D64-4418-8268-36AE8525D673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2F749EE-308F-4CA6-AA14-EB3411851C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AE97E7-CF1A-416C-B4FF-97AAB6D9A942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zh-CN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2746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FEF37F-177B-473F-A9F6-DE7BBA26B352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CN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4A34E3-5DDD-4D1C-9CDA-BCA01C8A720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zh-CN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040232-B88D-4BD1-AE9A-AD9F34286AF5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zh-CN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69661-7223-4EDB-B383-5A4AC6DD2FCC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91E8A-CE5F-48E7-A9E4-A558C410FE4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6B3C7-55FE-4E9F-AB2F-F9BA035F430F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58576-B32D-4009-86EC-A960FB590D7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895C-B22C-4A50-B28F-4E0627002693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DBB2E-56BF-4C3C-8DCB-1D5EEB8D61A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00618-A04D-492E-A26F-EDE7D11C9410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6DB04-3BA7-46F7-B197-1D23756349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2FDC7-3606-4213-9BC5-550D972EAFAB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AEEE-E64E-4404-B9D2-C9515F2FB7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ECDF4-3EC6-43EA-99D8-5FD02927CFA6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BD17-6FB8-411E-8453-0D7E45915B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93E64-6622-43D4-8651-595EDCF24645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1105A-7E0D-4E7A-8961-B3FE9283907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7E0E1-E546-4D03-90D1-9D516E3C596E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56E32-AAFA-4F73-8F73-DD7D251426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E682F-CC47-43FC-9AD7-A7C00BE8E6FE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D6B03-5101-46A3-A7F7-9C07ADA1FA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2BE4F-D8C6-4D77-9AFB-B51AAB4CBB0C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8F0F3-711F-4835-8371-234FF4D99B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E355F-F91C-41FA-855C-108C5C788171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1AF35-8878-4DCD-ACD5-6062E0E682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5C9E57-95C9-4B87-AB03-75F257C2F9B4}" type="datetimeFigureOut">
              <a:rPr lang="zh-CN" altLang="en-US"/>
              <a:pPr>
                <a:defRPr/>
              </a:pPr>
              <a:t>2017-12-8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A8997A0-7C18-46A8-8EB8-E395A63B17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505075" y="1440180"/>
            <a:ext cx="4091305" cy="6705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6371" tIns="43185" rIns="86371" bIns="43185">
            <a:spAutoFit/>
            <a:scene3d>
              <a:camera prst="orthographicFront"/>
              <a:lightRig rig="threePt" dir="t"/>
            </a:scene3d>
          </a:bodyPr>
          <a:lstStyle/>
          <a:p>
            <a:pPr defTabSz="8616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80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ea typeface="黑体" panose="02010600030101010101" pitchFamily="49" charset="-122"/>
              </a:rPr>
              <a:t>黄冈名师直播课堂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82863" y="3038475"/>
            <a:ext cx="398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zh-CN" altLang="en-US" sz="2800" b="1">
                <a:solidFill>
                  <a:srgbClr val="006600"/>
                </a:solidFill>
              </a:rPr>
              <a:t>课程名称：**************</a:t>
            </a:r>
            <a:r>
              <a:rPr lang="zh-CN" altLang="en-US" sz="2400" b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916238" y="3933825"/>
            <a:ext cx="4572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zh-CN" altLang="en-US" b="1">
              <a:solidFill>
                <a:srgbClr val="006600"/>
              </a:solidFill>
            </a:endParaRPr>
          </a:p>
          <a:p>
            <a:r>
              <a:rPr lang="zh-CN" altLang="en-US" sz="2800" b="1">
                <a:solidFill>
                  <a:srgbClr val="006600"/>
                </a:solidFill>
              </a:rPr>
              <a:t>主讲人： *老师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311150"/>
            <a:ext cx="7715250" cy="1498600"/>
          </a:xfrm>
        </p:spPr>
        <p:txBody>
          <a:bodyPr/>
          <a:lstStyle/>
          <a:p>
            <a:pPr eaLnBrk="1" hangingPunct="1"/>
            <a:r>
              <a:rPr lang="zh-CN" altLang="en-US" sz="2800" b="1" smtClean="0"/>
              <a:t>一、测定空气里氧气的含量</a:t>
            </a:r>
            <a:br>
              <a:rPr lang="zh-CN" altLang="en-US" sz="2800" b="1" smtClean="0"/>
            </a:br>
            <a:r>
              <a:rPr lang="zh-CN" altLang="en-US" sz="2800" b="1" smtClean="0">
                <a:solidFill>
                  <a:srgbClr val="FF0000"/>
                </a:solidFill>
              </a:rPr>
              <a:t>掌握测定原理（气压差）</a:t>
            </a:r>
          </a:p>
        </p:txBody>
      </p:sp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500" y="1643063"/>
            <a:ext cx="4773613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434" name="Group 2"/>
          <p:cNvGraphicFramePr>
            <a:graphicFrameLocks noGrp="1"/>
          </p:cNvGraphicFramePr>
          <p:nvPr/>
        </p:nvGraphicFramePr>
        <p:xfrm>
          <a:off x="142875" y="1285875"/>
          <a:ext cx="8858250" cy="5375275"/>
        </p:xfrm>
        <a:graphic>
          <a:graphicData uri="http://schemas.openxmlformats.org/drawingml/2006/table">
            <a:tbl>
              <a:tblPr/>
              <a:tblGrid>
                <a:gridCol w="2745666"/>
                <a:gridCol w="2709723"/>
                <a:gridCol w="3402923"/>
              </a:tblGrid>
              <a:tr h="671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实验方法与步骤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实验现象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分析结论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03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、点燃燃烧匙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中的红磷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、将燃着的红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磷放入集气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瓶中，密封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、冷却至室   温，打开止水夹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447" name="Text Box 16"/>
          <p:cNvSpPr txBox="1">
            <a:spLocks noChangeArrowheads="1"/>
          </p:cNvSpPr>
          <p:nvPr/>
        </p:nvSpPr>
        <p:spPr bwMode="auto">
          <a:xfrm>
            <a:off x="611188" y="2333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zh-CN">
              <a:latin typeface="Times New Roman" pitchFamily="18" charset="0"/>
            </a:endParaRPr>
          </a:p>
        </p:txBody>
      </p:sp>
      <p:sp>
        <p:nvSpPr>
          <p:cNvPr id="18448" name="Text Box 17"/>
          <p:cNvSpPr txBox="1">
            <a:spLocks noChangeArrowheads="1"/>
          </p:cNvSpPr>
          <p:nvPr/>
        </p:nvSpPr>
        <p:spPr bwMode="auto">
          <a:xfrm>
            <a:off x="2928938" y="2000250"/>
            <a:ext cx="24955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2800">
                <a:latin typeface="Times New Roman" pitchFamily="18" charset="0"/>
              </a:rPr>
              <a:t>剧烈燃烧</a:t>
            </a:r>
            <a:r>
              <a:rPr kumimoji="1" lang="en-US" altLang="zh-CN" sz="2800">
                <a:latin typeface="Times New Roman" pitchFamily="18" charset="0"/>
              </a:rPr>
              <a:t>, </a:t>
            </a:r>
            <a:r>
              <a:rPr kumimoji="1" lang="zh-CN" altLang="en-US" sz="2800">
                <a:latin typeface="Times New Roman" pitchFamily="18" charset="0"/>
              </a:rPr>
              <a:t>产生</a:t>
            </a:r>
          </a:p>
          <a:p>
            <a:r>
              <a:rPr kumimoji="1" lang="zh-CN" altLang="en-US" sz="2800">
                <a:latin typeface="Times New Roman" pitchFamily="18" charset="0"/>
              </a:rPr>
              <a:t>大量白烟</a:t>
            </a:r>
            <a:r>
              <a:rPr kumimoji="1" lang="en-US" altLang="zh-CN" sz="2800">
                <a:latin typeface="Times New Roman" pitchFamily="18" charset="0"/>
              </a:rPr>
              <a:t>,</a:t>
            </a:r>
            <a:r>
              <a:rPr lang="zh-CN" altLang="en-US" sz="2800">
                <a:latin typeface="Calibri" pitchFamily="34" charset="0"/>
              </a:rPr>
              <a:t>放出</a:t>
            </a:r>
          </a:p>
          <a:p>
            <a:r>
              <a:rPr lang="zh-CN" altLang="en-US" sz="2800">
                <a:latin typeface="Calibri" pitchFamily="34" charset="0"/>
              </a:rPr>
              <a:t>大量的热。</a:t>
            </a:r>
          </a:p>
        </p:txBody>
      </p:sp>
      <p:sp>
        <p:nvSpPr>
          <p:cNvPr id="18449" name="Text Box 18"/>
          <p:cNvSpPr txBox="1">
            <a:spLocks noChangeArrowheads="1"/>
          </p:cNvSpPr>
          <p:nvPr/>
        </p:nvSpPr>
        <p:spPr bwMode="auto">
          <a:xfrm>
            <a:off x="5572125" y="2000250"/>
            <a:ext cx="32321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2400">
                <a:latin typeface="Times New Roman" pitchFamily="18" charset="0"/>
              </a:rPr>
              <a:t>红磷能在空气中燃烧</a:t>
            </a:r>
          </a:p>
          <a:p>
            <a:r>
              <a:rPr kumimoji="1" lang="zh-CN" altLang="en-US" sz="2400">
                <a:latin typeface="Times New Roman" pitchFamily="18" charset="0"/>
              </a:rPr>
              <a:t>空气中含有支持燃烧的</a:t>
            </a:r>
          </a:p>
          <a:p>
            <a:r>
              <a:rPr kumimoji="1" lang="zh-CN" altLang="en-US" sz="2400">
                <a:latin typeface="Times New Roman" pitchFamily="18" charset="0"/>
              </a:rPr>
              <a:t>气体</a:t>
            </a:r>
          </a:p>
          <a:p>
            <a:r>
              <a:rPr kumimoji="1" lang="zh-CN" altLang="en-US" sz="2400">
                <a:latin typeface="Times New Roman" pitchFamily="18" charset="0"/>
              </a:rPr>
              <a:t>        </a:t>
            </a:r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2857500" y="3714750"/>
            <a:ext cx="2406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2800">
                <a:latin typeface="Times New Roman" pitchFamily="18" charset="0"/>
              </a:rPr>
              <a:t>红磷继续燃烧 </a:t>
            </a:r>
          </a:p>
          <a:p>
            <a:r>
              <a:rPr kumimoji="1" lang="zh-CN" altLang="en-US" sz="2800">
                <a:latin typeface="Times New Roman" pitchFamily="18" charset="0"/>
              </a:rPr>
              <a:t>过一会熄灭了</a:t>
            </a:r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6388100" y="4102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5607050" y="3643313"/>
            <a:ext cx="3032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400">
                <a:latin typeface="Times New Roman" pitchFamily="18" charset="0"/>
              </a:rPr>
              <a:t> </a:t>
            </a:r>
            <a:r>
              <a:rPr kumimoji="1" lang="zh-CN" altLang="en-US" sz="2400">
                <a:latin typeface="Times New Roman" pitchFamily="18" charset="0"/>
              </a:rPr>
              <a:t>红磷全部燃烧或支持</a:t>
            </a:r>
            <a:endParaRPr kumimoji="1" lang="en-US" altLang="zh-CN" sz="2400">
              <a:latin typeface="Times New Roman" pitchFamily="18" charset="0"/>
            </a:endParaRPr>
          </a:p>
          <a:p>
            <a:r>
              <a:rPr kumimoji="1" lang="zh-CN" altLang="en-US" sz="2400">
                <a:latin typeface="Times New Roman" pitchFamily="18" charset="0"/>
              </a:rPr>
              <a:t>燃烧的气体已耗尽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2714625" y="5143500"/>
            <a:ext cx="28082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400">
                <a:latin typeface="Times New Roman" pitchFamily="18" charset="0"/>
              </a:rPr>
              <a:t>水被倒吸入集气瓶</a:t>
            </a:r>
          </a:p>
          <a:p>
            <a:r>
              <a:rPr kumimoji="1" lang="zh-CN" altLang="en-US" sz="2400">
                <a:latin typeface="Times New Roman" pitchFamily="18" charset="0"/>
              </a:rPr>
              <a:t>进入水的体积约为</a:t>
            </a:r>
          </a:p>
          <a:p>
            <a:r>
              <a:rPr kumimoji="1" lang="zh-CN" altLang="en-US" sz="2400">
                <a:latin typeface="Times New Roman" pitchFamily="18" charset="0"/>
              </a:rPr>
              <a:t>集气瓶容积的 </a:t>
            </a:r>
            <a:r>
              <a:rPr kumimoji="1" lang="en-US" altLang="zh-CN" sz="2400">
                <a:latin typeface="Times New Roman" pitchFamily="18" charset="0"/>
              </a:rPr>
              <a:t>1/5</a:t>
            </a:r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5607050" y="4857750"/>
            <a:ext cx="35369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2400">
                <a:latin typeface="Times New Roman" pitchFamily="18" charset="0"/>
              </a:rPr>
              <a:t>支持燃烧的气体体积</a:t>
            </a:r>
          </a:p>
          <a:p>
            <a:r>
              <a:rPr kumimoji="1" lang="zh-CN" altLang="en-US" sz="2400">
                <a:latin typeface="Times New Roman" pitchFamily="18" charset="0"/>
              </a:rPr>
              <a:t>约占</a:t>
            </a:r>
            <a:r>
              <a:rPr kumimoji="1" lang="en-US" altLang="zh-CN" sz="2800">
                <a:latin typeface="Times New Roman" pitchFamily="18" charset="0"/>
              </a:rPr>
              <a:t>1/5</a:t>
            </a:r>
          </a:p>
          <a:p>
            <a:r>
              <a:rPr kumimoji="1" lang="zh-CN" altLang="en-US" sz="2400">
                <a:latin typeface="Times New Roman" pitchFamily="18" charset="0"/>
              </a:rPr>
              <a:t>剩余不支持燃烧气体体积</a:t>
            </a:r>
          </a:p>
          <a:p>
            <a:r>
              <a:rPr kumimoji="1" lang="zh-CN" altLang="en-US" sz="2400">
                <a:latin typeface="Times New Roman" pitchFamily="18" charset="0"/>
              </a:rPr>
              <a:t>约占 </a:t>
            </a:r>
            <a:r>
              <a:rPr kumimoji="1" lang="en-US" altLang="zh-CN" sz="2800">
                <a:latin typeface="Times New Roman" pitchFamily="18" charset="0"/>
              </a:rPr>
              <a:t>4/5</a:t>
            </a:r>
          </a:p>
        </p:txBody>
      </p:sp>
      <p:sp>
        <p:nvSpPr>
          <p:cNvPr id="18455" name="Rectangle 24"/>
          <p:cNvSpPr>
            <a:spLocks noChangeArrowheads="1"/>
          </p:cNvSpPr>
          <p:nvPr/>
        </p:nvSpPr>
        <p:spPr bwMode="auto">
          <a:xfrm>
            <a:off x="611188" y="327025"/>
            <a:ext cx="81375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tx2"/>
                </a:solidFill>
                <a:latin typeface="Calibri" pitchFamily="34" charset="0"/>
              </a:rPr>
              <a:t>测定空气里氧气的含量（实验报告）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/>
          <p:cNvSpPr txBox="1">
            <a:spLocks noChangeArrowheads="1"/>
          </p:cNvSpPr>
          <p:nvPr/>
        </p:nvSpPr>
        <p:spPr bwMode="auto">
          <a:xfrm>
            <a:off x="500063" y="2857500"/>
            <a:ext cx="7545387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latin typeface="Times New Roman" pitchFamily="18" charset="0"/>
              </a:rPr>
              <a:t>（</a:t>
            </a:r>
            <a:r>
              <a:rPr lang="en-US" altLang="zh-CN" sz="2800" b="1">
                <a:latin typeface="Times New Roman" pitchFamily="18" charset="0"/>
              </a:rPr>
              <a:t>1</a:t>
            </a:r>
            <a:r>
              <a:rPr lang="zh-CN" altLang="en-US" sz="2800" b="1">
                <a:latin typeface="Times New Roman" pitchFamily="18" charset="0"/>
              </a:rPr>
              <a:t>）装置漏气； 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Times New Roman" pitchFamily="18" charset="0"/>
              </a:rPr>
              <a:t>（</a:t>
            </a:r>
            <a:r>
              <a:rPr lang="en-US" altLang="zh-CN" sz="2800" b="1">
                <a:latin typeface="Times New Roman" pitchFamily="18" charset="0"/>
              </a:rPr>
              <a:t>2</a:t>
            </a:r>
            <a:r>
              <a:rPr lang="zh-CN" altLang="en-US" sz="2800" b="1">
                <a:latin typeface="Times New Roman" pitchFamily="18" charset="0"/>
              </a:rPr>
              <a:t>）红磷的量不足； 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Times New Roman" pitchFamily="18" charset="0"/>
              </a:rPr>
              <a:t>（</a:t>
            </a:r>
            <a:r>
              <a:rPr lang="en-US" altLang="zh-CN" sz="2800" b="1">
                <a:latin typeface="Times New Roman" pitchFamily="18" charset="0"/>
              </a:rPr>
              <a:t>3</a:t>
            </a:r>
            <a:r>
              <a:rPr lang="zh-CN" altLang="en-US" sz="2800" b="1">
                <a:latin typeface="Times New Roman" pitchFamily="18" charset="0"/>
              </a:rPr>
              <a:t>）红磷熄灭后未冷却到室温就打开止水夹；</a:t>
            </a:r>
            <a:br>
              <a:rPr lang="zh-CN" altLang="en-US" sz="2800" b="1">
                <a:latin typeface="Times New Roman" pitchFamily="18" charset="0"/>
              </a:rPr>
            </a:br>
            <a:r>
              <a:rPr lang="zh-CN" altLang="en-US" sz="2800" b="1">
                <a:latin typeface="Times New Roman" pitchFamily="18" charset="0"/>
              </a:rPr>
              <a:t>（</a:t>
            </a:r>
            <a:r>
              <a:rPr lang="en-US" altLang="zh-CN" sz="2800" b="1">
                <a:latin typeface="Times New Roman" pitchFamily="18" charset="0"/>
              </a:rPr>
              <a:t>4</a:t>
            </a:r>
            <a:r>
              <a:rPr lang="zh-CN" altLang="en-US" sz="2800" b="1">
                <a:latin typeface="Times New Roman" pitchFamily="18" charset="0"/>
              </a:rPr>
              <a:t>）有部分水留在导管中未进入集气瓶；</a:t>
            </a:r>
            <a:r>
              <a:rPr lang="en-US" altLang="zh-CN" sz="2800" b="1">
                <a:latin typeface="Times New Roman" pitchFamily="18" charset="0"/>
              </a:rPr>
              <a:t>……</a:t>
            </a:r>
          </a:p>
        </p:txBody>
      </p:sp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714375" y="1071563"/>
            <a:ext cx="7634288" cy="14763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在实验中，进入集气瓶内的水的体积常小于集气瓶容积的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1/5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，可能是什么原因呢？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75" y="3857625"/>
            <a:ext cx="6715125" cy="2736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3600" b="1" smtClean="0">
                <a:solidFill>
                  <a:srgbClr val="FF0000"/>
                </a:solidFill>
              </a:rPr>
              <a:t>注意：</a:t>
            </a:r>
            <a:endParaRPr lang="en-US" altLang="zh-CN" sz="3600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zh-CN" altLang="en-US" sz="3600" b="1" smtClean="0">
                <a:solidFill>
                  <a:srgbClr val="FF0000"/>
                </a:solidFill>
              </a:rPr>
              <a:t>硫、碳、铁、蜡烛不能代替红磷</a:t>
            </a:r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357188" y="1357313"/>
            <a:ext cx="8143875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zh-CN" altLang="en-US" sz="3200" b="1">
                <a:solidFill>
                  <a:srgbClr val="0000FF"/>
                </a:solidFill>
                <a:latin typeface="Calibri" pitchFamily="34" charset="0"/>
              </a:rPr>
              <a:t>进入集气瓶内的水的体积常大于集气瓶容积的</a:t>
            </a:r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</a:rPr>
              <a:t>1/5</a:t>
            </a:r>
            <a:r>
              <a:rPr lang="zh-CN" altLang="en-US" sz="3200" b="1">
                <a:solidFill>
                  <a:srgbClr val="0000FF"/>
                </a:solidFill>
                <a:latin typeface="Calibri" pitchFamily="34" charset="0"/>
              </a:rPr>
              <a:t>，又可能是什么原因呢？</a:t>
            </a:r>
            <a:endParaRPr lang="zh-CN" altLang="en-US" sz="3200" b="1">
              <a:solidFill>
                <a:srgbClr val="1C1C1C"/>
              </a:solidFill>
              <a:latin typeface="宋体" charset="-122"/>
            </a:endParaRPr>
          </a:p>
          <a:p>
            <a:pPr marL="342900" indent="-342900"/>
            <a:r>
              <a:rPr lang="zh-CN" altLang="en-US" sz="3200" b="1">
                <a:solidFill>
                  <a:srgbClr val="000000"/>
                </a:solidFill>
                <a:latin typeface="宋体" charset="-122"/>
              </a:rPr>
              <a:t>① 红磷燃烧前，止水夹没有夹（紧）；</a:t>
            </a:r>
          </a:p>
          <a:p>
            <a:pPr marL="342900" indent="-342900"/>
            <a:r>
              <a:rPr lang="zh-CN" altLang="en-US" sz="3200" b="1">
                <a:solidFill>
                  <a:srgbClr val="000000"/>
                </a:solidFill>
                <a:latin typeface="宋体" charset="-122"/>
              </a:rPr>
              <a:t>②红磷伸入集气瓶后没有迅速盖紧瓶塞；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CN" altLang="en-US" sz="4000" b="1" dirty="0" smtClean="0"/>
              <a:t>二、空气的组成</a:t>
            </a:r>
            <a:br>
              <a:rPr lang="zh-CN" altLang="en-US" sz="4000" b="1" dirty="0" smtClean="0"/>
            </a:br>
            <a:r>
              <a:rPr lang="en-US" altLang="zh-CN" sz="4000" b="1" dirty="0" smtClean="0"/>
              <a:t>1</a:t>
            </a:r>
            <a:r>
              <a:rPr lang="zh-CN" altLang="en-US" sz="4000" b="1" dirty="0" smtClean="0"/>
              <a:t>．空气的成分    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体积分数</a:t>
            </a:r>
            <a:endParaRPr lang="zh-CN" altLang="en-US" sz="4000" b="1" dirty="0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b="1" smtClean="0"/>
              <a:t>大约是：</a:t>
            </a:r>
            <a:endParaRPr lang="en-US" altLang="zh-CN" b="1" smtClean="0"/>
          </a:p>
          <a:p>
            <a:pPr eaLnBrk="1" hangingPunct="1">
              <a:buFontTx/>
              <a:buNone/>
            </a:pPr>
            <a:r>
              <a:rPr lang="zh-CN" altLang="en-US" b="1" smtClean="0"/>
              <a:t>氮气</a:t>
            </a:r>
            <a:r>
              <a:rPr lang="en-US" altLang="zh-CN" b="1" smtClean="0">
                <a:solidFill>
                  <a:srgbClr val="FF0000"/>
                </a:solidFill>
              </a:rPr>
              <a:t>(N</a:t>
            </a:r>
            <a:r>
              <a:rPr lang="en-US" altLang="zh-CN" b="1" baseline="-25000" smtClean="0">
                <a:solidFill>
                  <a:srgbClr val="FF0000"/>
                </a:solidFill>
              </a:rPr>
              <a:t>2</a:t>
            </a:r>
            <a:r>
              <a:rPr lang="en-US" altLang="zh-CN" b="1" smtClean="0">
                <a:solidFill>
                  <a:srgbClr val="FF0000"/>
                </a:solidFill>
              </a:rPr>
              <a:t>)        </a:t>
            </a:r>
            <a:r>
              <a:rPr lang="en-US" altLang="zh-CN" b="1" smtClean="0"/>
              <a:t>78%</a:t>
            </a:r>
            <a:r>
              <a:rPr lang="zh-CN" altLang="en-US" b="1" smtClean="0"/>
              <a:t>、  约</a:t>
            </a:r>
            <a:r>
              <a:rPr lang="en-US" altLang="zh-CN" b="1" smtClean="0"/>
              <a:t>4</a:t>
            </a:r>
            <a:r>
              <a:rPr lang="zh-CN" altLang="en-US" b="1" smtClean="0"/>
              <a:t>／</a:t>
            </a:r>
            <a:r>
              <a:rPr lang="en-US" altLang="zh-CN" b="1" smtClean="0"/>
              <a:t>5</a:t>
            </a:r>
            <a:endParaRPr lang="zh-CN" altLang="en-US" sz="2400" b="1" smtClean="0"/>
          </a:p>
          <a:p>
            <a:pPr eaLnBrk="1" hangingPunct="1">
              <a:buFontTx/>
              <a:buNone/>
            </a:pPr>
            <a:r>
              <a:rPr lang="zh-CN" altLang="en-US" b="1" smtClean="0"/>
              <a:t>氧气</a:t>
            </a:r>
            <a:r>
              <a:rPr lang="en-US" altLang="zh-CN" b="1" smtClean="0">
                <a:solidFill>
                  <a:srgbClr val="FF0000"/>
                </a:solidFill>
              </a:rPr>
              <a:t>(O</a:t>
            </a:r>
            <a:r>
              <a:rPr lang="en-US" altLang="zh-CN" b="1" baseline="-25000" smtClean="0">
                <a:solidFill>
                  <a:srgbClr val="FF0000"/>
                </a:solidFill>
              </a:rPr>
              <a:t>2</a:t>
            </a:r>
            <a:r>
              <a:rPr lang="en-US" altLang="zh-CN" b="1" smtClean="0">
                <a:solidFill>
                  <a:srgbClr val="FF0000"/>
                </a:solidFill>
              </a:rPr>
              <a:t>)        </a:t>
            </a:r>
            <a:r>
              <a:rPr lang="en-US" altLang="zh-CN" b="1" smtClean="0"/>
              <a:t>21%</a:t>
            </a:r>
            <a:r>
              <a:rPr lang="zh-CN" altLang="en-US" b="1" smtClean="0"/>
              <a:t>、  约</a:t>
            </a:r>
            <a:r>
              <a:rPr lang="en-US" altLang="zh-CN" b="1" smtClean="0"/>
              <a:t>1</a:t>
            </a:r>
            <a:r>
              <a:rPr lang="zh-CN" altLang="en-US" b="1" smtClean="0"/>
              <a:t>／</a:t>
            </a:r>
            <a:r>
              <a:rPr lang="en-US" altLang="zh-CN" b="1" smtClean="0"/>
              <a:t>5</a:t>
            </a:r>
            <a:endParaRPr lang="zh-CN" altLang="en-US" sz="2400" b="1" smtClean="0"/>
          </a:p>
          <a:p>
            <a:pPr eaLnBrk="1" hangingPunct="1">
              <a:buFontTx/>
              <a:buNone/>
            </a:pPr>
            <a:r>
              <a:rPr lang="zh-CN" altLang="en-US" b="1" smtClean="0"/>
              <a:t>稀有气体           </a:t>
            </a:r>
            <a:r>
              <a:rPr lang="en-US" altLang="zh-CN" b="1" smtClean="0"/>
              <a:t>0.94%</a:t>
            </a:r>
            <a:r>
              <a:rPr lang="zh-CN" altLang="en-US" b="1" smtClean="0"/>
              <a:t>、</a:t>
            </a:r>
          </a:p>
          <a:p>
            <a:pPr eaLnBrk="1" hangingPunct="1">
              <a:buFontTx/>
              <a:buNone/>
            </a:pPr>
            <a:r>
              <a:rPr lang="zh-CN" altLang="en-US" b="1" smtClean="0"/>
              <a:t>二氧化碳</a:t>
            </a:r>
            <a:r>
              <a:rPr lang="en-US" altLang="zh-CN" b="1" smtClean="0">
                <a:solidFill>
                  <a:srgbClr val="FF0000"/>
                </a:solidFill>
              </a:rPr>
              <a:t>(CO</a:t>
            </a:r>
            <a:r>
              <a:rPr lang="en-US" altLang="zh-CN" b="1" baseline="-25000" smtClean="0">
                <a:solidFill>
                  <a:srgbClr val="FF0000"/>
                </a:solidFill>
              </a:rPr>
              <a:t>2</a:t>
            </a:r>
            <a:r>
              <a:rPr lang="en-US" altLang="zh-CN" b="1" smtClean="0">
                <a:solidFill>
                  <a:srgbClr val="FF0000"/>
                </a:solidFill>
              </a:rPr>
              <a:t>)   </a:t>
            </a:r>
            <a:r>
              <a:rPr lang="en-US" altLang="zh-CN" b="1" smtClean="0"/>
              <a:t>0.03%</a:t>
            </a:r>
            <a:r>
              <a:rPr lang="zh-CN" altLang="en-US" b="1" smtClean="0"/>
              <a:t>、</a:t>
            </a:r>
          </a:p>
          <a:p>
            <a:pPr eaLnBrk="1" hangingPunct="1">
              <a:buFontTx/>
              <a:buNone/>
            </a:pPr>
            <a:r>
              <a:rPr lang="zh-CN" altLang="en-US" b="1" smtClean="0"/>
              <a:t>其他气体和杂质   </a:t>
            </a:r>
            <a:r>
              <a:rPr lang="en-US" altLang="zh-CN" b="1" smtClean="0"/>
              <a:t>0.03%</a:t>
            </a:r>
            <a:r>
              <a:rPr lang="zh-CN" altLang="en-US" b="1" smtClean="0"/>
              <a:t>。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3786188"/>
            <a:ext cx="404018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417</Words>
  <Application>WPS 演示</Application>
  <PresentationFormat>全屏显示(4:3)</PresentationFormat>
  <Paragraphs>54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宋体</vt:lpstr>
      <vt:lpstr>Calibri</vt:lpstr>
      <vt:lpstr>Times New Roman</vt:lpstr>
      <vt:lpstr>Office 主题</vt:lpstr>
      <vt:lpstr>幻灯片 1</vt:lpstr>
      <vt:lpstr>一、测定空气里氧气的含量 掌握测定原理（气压差）</vt:lpstr>
      <vt:lpstr>幻灯片 3</vt:lpstr>
      <vt:lpstr>幻灯片 4</vt:lpstr>
      <vt:lpstr>幻灯片 5</vt:lpstr>
      <vt:lpstr>二、空气的组成 1．空气的成分    体积分数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abc</cp:lastModifiedBy>
  <cp:revision>39</cp:revision>
  <dcterms:created xsi:type="dcterms:W3CDTF">2015-10-20T06:57:00Z</dcterms:created>
  <dcterms:modified xsi:type="dcterms:W3CDTF">2017-12-08T07:37:58Z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2052-10.1.0.6750</vt:lpwstr>
  </property>
</Properties>
</file>